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0" r:id="rId5"/>
    <p:sldId id="274" r:id="rId6"/>
    <p:sldId id="259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6" r:id="rId19"/>
    <p:sldId id="277" r:id="rId20"/>
    <p:sldId id="278" r:id="rId21"/>
    <p:sldId id="279" r:id="rId22"/>
    <p:sldId id="280" r:id="rId23"/>
    <p:sldId id="273" r:id="rId24"/>
  </p:sldIdLst>
  <p:sldSz cx="12192000" cy="6858000"/>
  <p:notesSz cx="6858000" cy="9144000"/>
  <p:defaultTextStyle>
    <a:defPPr>
      <a:defRPr lang="en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7"/>
    <p:restoredTop sz="91462"/>
  </p:normalViewPr>
  <p:slideViewPr>
    <p:cSldViewPr snapToGrid="0" snapToObjects="1">
      <p:cViewPr varScale="1">
        <p:scale>
          <a:sx n="102" d="100"/>
          <a:sy n="102" d="100"/>
        </p:scale>
        <p:origin x="1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6557D3-1D96-4FE7-BBA9-8CA51CD5203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025D8B1-C850-4C60-B46B-80C59B3C7292}">
      <dgm:prSet/>
      <dgm:spPr/>
      <dgm:t>
        <a:bodyPr/>
        <a:lstStyle/>
        <a:p>
          <a:r>
            <a:rPr lang="en-US" b="1"/>
            <a:t>a statistical term </a:t>
          </a:r>
          <a:r>
            <a:rPr lang="en-US"/>
            <a:t>describing the degree to which two variables move in coordination with one another</a:t>
          </a:r>
        </a:p>
      </dgm:t>
    </dgm:pt>
    <dgm:pt modelId="{ABEE8A7A-586B-48E7-8AA2-0A4DD0BBD685}" type="parTrans" cxnId="{28973C6B-6F6A-4AF5-902F-B5D91610F89F}">
      <dgm:prSet/>
      <dgm:spPr/>
      <dgm:t>
        <a:bodyPr/>
        <a:lstStyle/>
        <a:p>
          <a:endParaRPr lang="en-US"/>
        </a:p>
      </dgm:t>
    </dgm:pt>
    <dgm:pt modelId="{23218020-5ADB-40EF-8D33-811BA9CF7AB2}" type="sibTrans" cxnId="{28973C6B-6F6A-4AF5-902F-B5D91610F89F}">
      <dgm:prSet/>
      <dgm:spPr/>
      <dgm:t>
        <a:bodyPr/>
        <a:lstStyle/>
        <a:p>
          <a:endParaRPr lang="en-US"/>
        </a:p>
      </dgm:t>
    </dgm:pt>
    <dgm:pt modelId="{D2D664F8-E6D9-4C06-8E62-2A6BA506C19B}">
      <dgm:prSet/>
      <dgm:spPr/>
      <dgm:t>
        <a:bodyPr/>
        <a:lstStyle/>
        <a:p>
          <a:r>
            <a:rPr lang="en-US" b="1"/>
            <a:t>correlation coefficients </a:t>
          </a:r>
          <a:r>
            <a:rPr lang="en-US"/>
            <a:t>are used to measure the strength of the linear relationship between two variables</a:t>
          </a:r>
        </a:p>
      </dgm:t>
    </dgm:pt>
    <dgm:pt modelId="{CB32E3FB-DA9B-4AB6-8CD3-D0907ED1210C}" type="parTrans" cxnId="{61D7B7E2-945C-4AE2-BA7B-1ECA75CDA1B1}">
      <dgm:prSet/>
      <dgm:spPr/>
      <dgm:t>
        <a:bodyPr/>
        <a:lstStyle/>
        <a:p>
          <a:endParaRPr lang="en-US"/>
        </a:p>
      </dgm:t>
    </dgm:pt>
    <dgm:pt modelId="{BB633ABD-9A03-4CE5-BAC9-F1F3A707BCB4}" type="sibTrans" cxnId="{61D7B7E2-945C-4AE2-BA7B-1ECA75CDA1B1}">
      <dgm:prSet/>
      <dgm:spPr/>
      <dgm:t>
        <a:bodyPr/>
        <a:lstStyle/>
        <a:p>
          <a:endParaRPr lang="en-US"/>
        </a:p>
      </dgm:t>
    </dgm:pt>
    <dgm:pt modelId="{64FAA757-CFA3-4B8E-933A-2FA58FCFAFC9}">
      <dgm:prSet/>
      <dgm:spPr/>
      <dgm:t>
        <a:bodyPr/>
        <a:lstStyle/>
        <a:p>
          <a:r>
            <a:rPr lang="en-US" b="1"/>
            <a:t>Pearson correlation </a:t>
          </a:r>
          <a:r>
            <a:rPr lang="en-US"/>
            <a:t>is used to measure the </a:t>
          </a:r>
          <a:r>
            <a:rPr lang="en-US" u="sng"/>
            <a:t>linear relationship </a:t>
          </a:r>
          <a:r>
            <a:rPr lang="en-US"/>
            <a:t>between two variables</a:t>
          </a:r>
        </a:p>
      </dgm:t>
    </dgm:pt>
    <dgm:pt modelId="{AFF9F5C5-F892-4C05-9C76-4F0C9D946F87}" type="parTrans" cxnId="{29D14FCB-F958-40FF-9CC0-216595FA3C23}">
      <dgm:prSet/>
      <dgm:spPr/>
      <dgm:t>
        <a:bodyPr/>
        <a:lstStyle/>
        <a:p>
          <a:endParaRPr lang="en-US"/>
        </a:p>
      </dgm:t>
    </dgm:pt>
    <dgm:pt modelId="{AE5328D2-ECD3-468E-B59D-884003AAFBEC}" type="sibTrans" cxnId="{29D14FCB-F958-40FF-9CC0-216595FA3C23}">
      <dgm:prSet/>
      <dgm:spPr/>
      <dgm:t>
        <a:bodyPr/>
        <a:lstStyle/>
        <a:p>
          <a:endParaRPr lang="en-US"/>
        </a:p>
      </dgm:t>
    </dgm:pt>
    <dgm:pt modelId="{16EB5437-525E-9D43-83CF-CDD2C5FC3FA9}" type="pres">
      <dgm:prSet presAssocID="{686557D3-1D96-4FE7-BBA9-8CA51CD52037}" presName="linear" presStyleCnt="0">
        <dgm:presLayoutVars>
          <dgm:animLvl val="lvl"/>
          <dgm:resizeHandles val="exact"/>
        </dgm:presLayoutVars>
      </dgm:prSet>
      <dgm:spPr/>
    </dgm:pt>
    <dgm:pt modelId="{2EDE0CE1-0E58-6A4A-8277-DCC3AA15F6D5}" type="pres">
      <dgm:prSet presAssocID="{1025D8B1-C850-4C60-B46B-80C59B3C729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7772550-297B-5C4D-BA7D-BFF9D342F94C}" type="pres">
      <dgm:prSet presAssocID="{23218020-5ADB-40EF-8D33-811BA9CF7AB2}" presName="spacer" presStyleCnt="0"/>
      <dgm:spPr/>
    </dgm:pt>
    <dgm:pt modelId="{7CBC3CFC-F56B-D341-A1F6-23FF60A52043}" type="pres">
      <dgm:prSet presAssocID="{D2D664F8-E6D9-4C06-8E62-2A6BA506C19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7E00C71-E005-024D-92CD-A976CA68B0AD}" type="pres">
      <dgm:prSet presAssocID="{BB633ABD-9A03-4CE5-BAC9-F1F3A707BCB4}" presName="spacer" presStyleCnt="0"/>
      <dgm:spPr/>
    </dgm:pt>
    <dgm:pt modelId="{04D29A2C-F81E-5344-ADD6-C5B2CC26D5F9}" type="pres">
      <dgm:prSet presAssocID="{64FAA757-CFA3-4B8E-933A-2FA58FCFAFC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BD04B2E-083C-A74F-BCF8-C7671FEE4BB7}" type="presOf" srcId="{1025D8B1-C850-4C60-B46B-80C59B3C7292}" destId="{2EDE0CE1-0E58-6A4A-8277-DCC3AA15F6D5}" srcOrd="0" destOrd="0" presId="urn:microsoft.com/office/officeart/2005/8/layout/vList2"/>
    <dgm:cxn modelId="{D4BEB330-A3C1-0C4D-99EB-182A90FA507C}" type="presOf" srcId="{64FAA757-CFA3-4B8E-933A-2FA58FCFAFC9}" destId="{04D29A2C-F81E-5344-ADD6-C5B2CC26D5F9}" srcOrd="0" destOrd="0" presId="urn:microsoft.com/office/officeart/2005/8/layout/vList2"/>
    <dgm:cxn modelId="{5A135D43-528E-EA43-8A99-0C987E953CEA}" type="presOf" srcId="{D2D664F8-E6D9-4C06-8E62-2A6BA506C19B}" destId="{7CBC3CFC-F56B-D341-A1F6-23FF60A52043}" srcOrd="0" destOrd="0" presId="urn:microsoft.com/office/officeart/2005/8/layout/vList2"/>
    <dgm:cxn modelId="{03898E68-E90A-1E49-B9C5-DF91DE13D2A8}" type="presOf" srcId="{686557D3-1D96-4FE7-BBA9-8CA51CD52037}" destId="{16EB5437-525E-9D43-83CF-CDD2C5FC3FA9}" srcOrd="0" destOrd="0" presId="urn:microsoft.com/office/officeart/2005/8/layout/vList2"/>
    <dgm:cxn modelId="{28973C6B-6F6A-4AF5-902F-B5D91610F89F}" srcId="{686557D3-1D96-4FE7-BBA9-8CA51CD52037}" destId="{1025D8B1-C850-4C60-B46B-80C59B3C7292}" srcOrd="0" destOrd="0" parTransId="{ABEE8A7A-586B-48E7-8AA2-0A4DD0BBD685}" sibTransId="{23218020-5ADB-40EF-8D33-811BA9CF7AB2}"/>
    <dgm:cxn modelId="{29D14FCB-F958-40FF-9CC0-216595FA3C23}" srcId="{686557D3-1D96-4FE7-BBA9-8CA51CD52037}" destId="{64FAA757-CFA3-4B8E-933A-2FA58FCFAFC9}" srcOrd="2" destOrd="0" parTransId="{AFF9F5C5-F892-4C05-9C76-4F0C9D946F87}" sibTransId="{AE5328D2-ECD3-468E-B59D-884003AAFBEC}"/>
    <dgm:cxn modelId="{61D7B7E2-945C-4AE2-BA7B-1ECA75CDA1B1}" srcId="{686557D3-1D96-4FE7-BBA9-8CA51CD52037}" destId="{D2D664F8-E6D9-4C06-8E62-2A6BA506C19B}" srcOrd="1" destOrd="0" parTransId="{CB32E3FB-DA9B-4AB6-8CD3-D0907ED1210C}" sibTransId="{BB633ABD-9A03-4CE5-BAC9-F1F3A707BCB4}"/>
    <dgm:cxn modelId="{6803555C-C9AF-F64B-B640-0509D19C59FF}" type="presParOf" srcId="{16EB5437-525E-9D43-83CF-CDD2C5FC3FA9}" destId="{2EDE0CE1-0E58-6A4A-8277-DCC3AA15F6D5}" srcOrd="0" destOrd="0" presId="urn:microsoft.com/office/officeart/2005/8/layout/vList2"/>
    <dgm:cxn modelId="{32ABE2CA-07FC-384F-955A-9838003CAC94}" type="presParOf" srcId="{16EB5437-525E-9D43-83CF-CDD2C5FC3FA9}" destId="{87772550-297B-5C4D-BA7D-BFF9D342F94C}" srcOrd="1" destOrd="0" presId="urn:microsoft.com/office/officeart/2005/8/layout/vList2"/>
    <dgm:cxn modelId="{99AFA639-4141-9D4E-A60D-73C5A8EAF65B}" type="presParOf" srcId="{16EB5437-525E-9D43-83CF-CDD2C5FC3FA9}" destId="{7CBC3CFC-F56B-D341-A1F6-23FF60A52043}" srcOrd="2" destOrd="0" presId="urn:microsoft.com/office/officeart/2005/8/layout/vList2"/>
    <dgm:cxn modelId="{8AC9219E-2FA5-1546-B025-A99413AF7DD4}" type="presParOf" srcId="{16EB5437-525E-9D43-83CF-CDD2C5FC3FA9}" destId="{07E00C71-E005-024D-92CD-A976CA68B0AD}" srcOrd="3" destOrd="0" presId="urn:microsoft.com/office/officeart/2005/8/layout/vList2"/>
    <dgm:cxn modelId="{F1689F68-7E69-9148-AAC8-74FBF50F69FF}" type="presParOf" srcId="{16EB5437-525E-9D43-83CF-CDD2C5FC3FA9}" destId="{04D29A2C-F81E-5344-ADD6-C5B2CC26D5F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DE0CE1-0E58-6A4A-8277-DCC3AA15F6D5}">
      <dsp:nvSpPr>
        <dsp:cNvPr id="0" name=""/>
        <dsp:cNvSpPr/>
      </dsp:nvSpPr>
      <dsp:spPr>
        <a:xfrm>
          <a:off x="0" y="39937"/>
          <a:ext cx="10515600" cy="10740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a statistical term </a:t>
          </a:r>
          <a:r>
            <a:rPr lang="en-US" sz="2700" kern="1200"/>
            <a:t>describing the degree to which two variables move in coordination with one another</a:t>
          </a:r>
        </a:p>
      </dsp:txBody>
      <dsp:txXfrm>
        <a:off x="52431" y="92368"/>
        <a:ext cx="10410738" cy="969198"/>
      </dsp:txXfrm>
    </dsp:sp>
    <dsp:sp modelId="{7CBC3CFC-F56B-D341-A1F6-23FF60A52043}">
      <dsp:nvSpPr>
        <dsp:cNvPr id="0" name=""/>
        <dsp:cNvSpPr/>
      </dsp:nvSpPr>
      <dsp:spPr>
        <a:xfrm>
          <a:off x="0" y="1191757"/>
          <a:ext cx="10515600" cy="107406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correlation coefficients </a:t>
          </a:r>
          <a:r>
            <a:rPr lang="en-US" sz="2700" kern="1200"/>
            <a:t>are used to measure the strength of the linear relationship between two variables</a:t>
          </a:r>
        </a:p>
      </dsp:txBody>
      <dsp:txXfrm>
        <a:off x="52431" y="1244188"/>
        <a:ext cx="10410738" cy="969198"/>
      </dsp:txXfrm>
    </dsp:sp>
    <dsp:sp modelId="{04D29A2C-F81E-5344-ADD6-C5B2CC26D5F9}">
      <dsp:nvSpPr>
        <dsp:cNvPr id="0" name=""/>
        <dsp:cNvSpPr/>
      </dsp:nvSpPr>
      <dsp:spPr>
        <a:xfrm>
          <a:off x="0" y="2343577"/>
          <a:ext cx="10515600" cy="107406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Pearson correlation </a:t>
          </a:r>
          <a:r>
            <a:rPr lang="en-US" sz="2700" kern="1200"/>
            <a:t>is used to measure the </a:t>
          </a:r>
          <a:r>
            <a:rPr lang="en-US" sz="2700" u="sng" kern="1200"/>
            <a:t>linear relationship </a:t>
          </a:r>
          <a:r>
            <a:rPr lang="en-US" sz="2700" kern="1200"/>
            <a:t>between two variables</a:t>
          </a:r>
        </a:p>
      </dsp:txBody>
      <dsp:txXfrm>
        <a:off x="52431" y="2396008"/>
        <a:ext cx="10410738" cy="9691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18T14:45:34.136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7339 170 24575,'-27'0'0,"8"0"0,-61 0 0,29 0 0,-28 0 0,37 0 0,-15 0 0,28 0 0,-20 0 0,27 0 0,-8 0 0,6 0 0,-13 0 0,13 0 0,-6 0 0,0 0 0,6 0 0,-13 0 0,13 0 0,-6 0 0,4 0 0,3 0 0,-3 0 0,4 0 0,0 0 0,0 0 0,0 0 0,0-4 0,6 2 0,-5-3 0,5 5 0,-6 0 0,6 0 0,-5 0 0,5-4 0,0 2 0,-5-3 0,5 5 0,-6 0 0,0-5 0,5 4 0,-3-4 0,4 5 0,-6 0 0,0 0 0,0 0 0,-1-5 0,7 4 0,-4-4 0,3 5 0,-5 0 0,0 0 0,0-5 0,6 4 0,-5-4 0,5 5 0,-6 0 0,0 0 0,0 0 0,0 0 0,0 0 0,-8 0 0,6 0 0,-6 0 0,1 0 0,5 0 0,-6 0 0,8 0 0,0 0 0,-8-6 0,6 5 0,-6-5 0,8 6 0,0 0 0,0 0 0,0 0 0,0 0 0,0 0 0,0 0 0,0 0 0,0 0 0,-10-5 0,8 4 0,-8-4 0,10 5 0,0 0 0,0-5 0,-18 4 0,14-4 0,-14 0 0,18 4 0,0-4 0,-7 5 0,5-5 0,-6 4 0,8-4 0,-8 5 0,6-5-6784,-6 4 6784,1-4 0,5 5 0,0 0 0,3-5 0,5 4 0,-6-4 0,0 5 6784,0 0-6784,0 0 0,5 0 0,-3-5 0,4 4 0,-6-4 0,0 5 0,0 0 0,-1 0 0,1-5 0,6 4 0,-4-4 0,3 5 0,-5 0 0,0 0 0,0 0 0,0 0 0,0 0 0,0 0 0,0 0 0,0 0 0,0 0 0,0 0 0,-8 0 0,6 0 0,-5 0 0,7 0 0,-8 0 0,6 0 0,-6 0 0,8 0 0,-8 0 0,6 0 0,-13 0 0,13 0 0,-14 0 0,7-6 0,-1 5 0,-5-5 0,13 6 0,-14 0 0,14 0 0,-6 0 0,0 0 0,7 0 0,-7 0 0,8 0 0,-8 0 0,6 0 0,-6 0 0,8 0 0,0 0 0,0 0 0,0 0 0,0 0 0,0 0 0,0 0 0,0 0 0,0 0 0,0 0 0,0 0 0,0 0 0,0 0 0,0 0 0,0 0 0,-1 0 0,-6 0 0,5 0 0,-6 0 0,8 0 0,-8 0 0,6 0 0,-6 0 0,8 0 0,0 0 0,0 0 0,0 0 0,0 0 0,0 0 0,0 0 0,0 0 0,0 0 0,0 0 0,0 0 0,6 0 0,-5 0 0,5 0 0,-6 0 0,0 0 0,6 0 0,-5 0 0,5 0 0,-6 0 0,0 0 0,0 0 0,0 0 0,0 0 0,0 0 0,0 0 0,0 0 0,-8 0 0,6 0 0,-6 0 0,-2 0 0,0 0 0,-2 0 0,-3 0 0,13 0 0,-6 0 0,8 0 0,-8 0 0,6 0 0,-6 0 0,8 0 0,0 0 0,0 0 0,0 0 0,0 0 0,0 0 0,0 0 0,0 0 0,0 0 0,0 0 0,0 0 0,0 0 0,0 0 0,0 0 0,0 0 0,0 0 0,0 0 0,0 0 0,0 0 0,0 0 0,0 0 0,0 0 0,-10 0 0,13 0 0,-11 0 0,14 0 0,-6 0 0,5 0 0,-3 0 0,4 0 0,-1 0 0,-3 0 0,4 0 0,-1 0 0,-3 0 0,9 0 0,-9 0 0,9 0 0,-3 0 0,-1 0 0,5 0 0,-11 0 0,11 0 0,-11 0 0,11 0 0,-11 0 0,11 0 0,-11 5 0,11-4 0,-11 4 0,11-5 0,-11 0 0,11 0 0,-11 0 0,11 0 0,-11 5 0,11-4 0,-11 4 0,11-5 0,-11 0 0,11 4 0,-11-3 0,11 3 0,-5-4 0,0 4 0,-1-2 0,0 2 0,-5-4 0,5 5 0,0-4 0,-5 4 0,11-1 0,-11-3 0,5 3 0,-6 1 0,6-4 0,-5 4 0,5 0 0,0-4 0,-5 9 0,11-9 0,-5 4 0,0 0 0,5 0 0,-5 1 0,6 1 0,0-6 0,0 7 0,-5-7 0,3 7 0,-4-3 0,6 4 0,1 0 0,-7 0 0,4 0 0,-3 1 0,5-1 0,0 0 0,0 0 0,0-1 0,0 1 0,-1 6 0,1-5 0,-2 11 0,1-5 0,0 0 0,-1 4 0,1-4 0,-1 6 0,0 0 0,1-6 0,4 5 0,-3-5 0,3 6 0,-5 0 0,5-6 0,-4 4 0,9-4 0,-9 6 0,9-6 0,-4 5 0,0-5 0,4 0 0,-4 4 0,5-9 0,0 3 0,0 1 0,0-5 0,0 5 0,0 0 0,0-5 0,0 4 0,0 1 0,0-5 0,0 5 0,0-6 0,0 0 0,0 5 0,0-4 0,0 5 0,0-6 0,0 5 0,0-3 0,4 3 0,-3-5 0,7 0 0,-7 0 0,6 0 0,-6-1 0,7 1 0,-3 0 0,0 0 0,3 0 0,-7 0 0,7-5 0,-7 4 0,6-3 0,-6 4 0,7 0 0,-3 0 0,3-1 0,-3 1 0,3-1 0,-4 0 0,5 1 0,-5-1 0,4 1 0,-7 0 0,7 0 0,-4-1 0,5 1 0,-1-1 0,-3 0 0,2 1 0,-2-4 0,0 2 0,3-2 0,-4 4 0,5-1 0,-1-3 0,1 3 0,-4-4 0,3 1 0,-4 3 0,1-3 0,3 0 0,-3 3 0,4-3 0,0 4 0,-1-5 0,1 4 0,0-3 0,-1 3 0,1 1 0,-1-4 0,1 2 0,0-2 0,0 0 0,0 3 0,-4-3 0,3 0 0,-4 3 0,5-4 0,-1 5 0,1-5 0,-4 4 0,2-3 0,-2 0 0,0 2 0,3-2 0,-3 0 0,0 3 0,3-3 0,-4 0 0,1 3 0,3-7 0,-7 7 0,7-4 0,-3 5 0,3 0 0,1-5 0,-5 4 0,4-7 0,-3 7 0,0-4 0,3 1 0,-3 3 0,3-3 0,1-1 0,-1 4 0,1-3 0,-1 3 0,1-3 0,-1 2 0,1-2 0,0 0 0,0 3 0,-1-7 0,1 6 0,-1-6 0,1 6 0,0-6 0,-1 7 0,1-7 0,0 7 0,6-7 0,-5 7 0,10-2 0,-4-1 0,6 4 0,0-3 0,0 0 0,0 4 0,0-4 0,0 0 0,0 4 0,7-9 0,-5 9 0,6-4 0,-1 0 0,-5 4 0,14-3 0,-14-1 0,13 6 0,-5-11 0,7 11 0,0-5 0,-7 0 0,5 5 0,-5-5 0,7 6 0,0-5 0,-7 2 0,5-3 0,-5 5 0,-1-4 0,7 3 0,-7-3 0,9 5 0,-1-6 0,0 5 0,1-5 0,-1 0 0,0 5 0,1-5 0,26 7 0,-20 0 0,20-6 0,-26 3 0,-1-9 0,0 9 0,10-9 0,-7 9 0,7-3 0,0-1 0,-8 5 0,8-11 0,0 12 0,-7-12 0,17 13 0,-18-13 0,18 13 0,-17-12 0,43 11 0,-36-11 0,36 11 0,-33-11 0,9 12 0,0-13 0,0 13-6784,0-13 6784,0 13-1851,-10-12 1851,8 11 0,-18-11 0,8 5 0,0-1 0,-7-4 0,7 5 0,-10-1 5868,1-5-5868,-1 5 2767,0 0-2767,0-5 0,1 5 0,9-6 0,-8 6 0,8-5 0,-10 11 0,0-11 0,1 5 0,9-6 0,-15 0 0,13 6 0,-6-5 0,1 5 0,7-6 0,0 0 0,2 0 0,-8 0 0,4 0 0,-16 0 0,1 0 0,5 0 0,-13 0 0,13 0 0,5 0 0,-8 0 0,13 0 0,-23 0 0,13 0 0,-6 0 0,9 0 0,-1 0 0,0 0 0,1 0 0,-1 0 0,0 0 0,1 0 0,-1 0 0,0 0 0,0 0 0,10 0 0,-7 0 0,7 0 0,-10 0 0,10 0 0,-7 0 0,16 0 0,-6 0 0,9 0 0,0 0 0,11 0 0,-8 0 0,20 0 0,5 0 0,1 0 0,-39 0 0,-1 0 0,37 0 0,0 0-632,0 0 632,0 0 0,0 0 0,-1 0 0,-10 0 0,8 0 0,-9 0 0,12 0 0,-16 0 0,1 0 0,-15 0 0,1 0 0,22 0 0,-1 0 0,-26 0 0,-2 0 0,6 0 0,0 0 0,-5 0 0,0 0 0,0 0 0,0 0 0,-2 0 0,0 0 0,37 0 0,0 0 0,0 0 0,0 0 0,0 0 0,-12 0 0,9 0 0,-9-8 0,12 7 0,0-7 0,-11 8 0,8 0 0,-21-7 0,10 5 0,-12-5 0,0 7 0,0 0 0,-10 0 0,-2 0 0,0 0 632,-7 0-632,7 0 0,-10-5 0,1 3 0,-1-4 0,0 6 0,1 0 0,8 0 0,-6 0 0,7 0 0,0 0 0,-8 0 0,18-6 0,9 4 0,-12-5 0,20 7 0,-34 0 0,16 0 0,-16 0 0,7 0 0,-10 0 0,10 0 0,-7 0 0,7 0 0,0-7 0,-7 5 0,16-4 0,-6 6 0,9 0 0,11 0 0,-8 0 0,20 0 0,-8 0 0,10 0-297,-36-5 0,0 1 297,40 2 0,-39-3 0,-1 1 0,37 4 0,0 0 0,-1-8 0,-37 7 0,2 1 0,9-4 0,-1 0 0,27 4 0,2-4 0,0-1 0,8 3 0,-19-2 0,2-1 0,-20 5 0,-4 0 0,35-7 0,-40 6 0,0 0 0,37-7 0,0 8 0,-11-7 0,8 5 0,-20-4 0,8-1 0,1 5 0,-9-5 0,8 0 0,-11 6 0,12-6 0,-10 0 0,22 5 0,-22-11 0,22 11 0,-22-12 0,10 13 0,-12-13 0,0 12 0,0-11 594,-10 11-594,8-11 0,-18 11 0,8-5 0,-17 2 0,5-2 0,-5 1 0,7-6 0,0 5 0,0 0 0,-7-4 0,5 4 0,-5 0 0,7-4 0,0 4 0,1-1 0,-1-3 0,0 3 0,1 1 0,-1-5 0,10 4 0,-7-5 0,16-9 0,-16 7 0,7-6 0,0 0 0,-15 7 0,13-7 0,-6 4 0,-13 5 0,10-5 0,-27 8 0,3-1 0,-5 5 0,0 1 0,0 0 0,-4 0 0,2-1 0,-6-3 0,2 4 0,-3-4 0,0 0 0,0 1 0,0-1 0,0 1 0,0-1 0,0 0 0,0 0 0,0 0 0,0-1 0,-3 1 0,2-1 0,-7 1 0,7-1 0,-6 0 0,2 0 0,1-5 0,-4 4 0,7-5 0,-8 0 0,8 5 0,-8-5 0,4 6 0,0 0 0,-3 0 0,7 0 0,-7 0 0,3 0 0,-4 0 0,4 1 0,-3-1 0,3 0 0,0 0 0,-3 0 0,3 0 0,0 0 0,-3 0 0,3 0 0,-3 1 0,-1-1 0,5 0 0,-4 0 0,3 1 0,-4-1 0,0 0 0,0 4 0,-1-9 0,-5 7 0,4-8 0,-4 5 0,6 1 0,-1-6 0,1 5 0,-1-5 0,1 6 0,0 0 0,0 0 0,0 4 0,1-3 0,-1 3 0,0 0 0,0-3 0,0 3 0,0-4 0,0 0 0,0 0 0,0 0 0,-6 0 0,5-1 0,-5 1 0,0-1 0,5 1 0,-11-7 0,11 5 0,-5-3 0,0-1 0,5 5 0,-11-11 0,11 11 0,-10-6 0,3 6 0,0-6 0,-4 4 0,10-3 0,-10 4 0,11 2 0,-11-2 0,11 2 0,-6-7 0,1 5 0,4-4 0,-10 4 0,11 2 0,-11-2 0,11 2 0,-10-2 0,9 2 0,-4-1 0,1 0 0,3 1 0,-9-2 0,-1-3 0,4 3 0,-7-4 0,7 5 0,1 0 0,-4-1 0,3 1 0,1 0 0,-4-1 0,3 1 0,1 0 0,-4-1 0,-6 1 0,1-1 0,-7 0 0,10 0 0,0 0 0,0 0 0,0-5 0,0 4 0,0-4 0,0 5 0,0 0 0,0 5 0,0-9 0,0 8 0,0-9 0,0 10 0,0-4 0,0 4 0,0-5 0,0 0 0,0 5 0,0-4 0,0 4 0,0 0 0,0-4 0,0 4 0,0 0 0,0-4 0,0 9 0,0-9 0,0 4 0,0 0 0,0 1 0,-8-1 0,6 4 0,-6-8 0,8 9 0,0-9 0,0 9 0,-8-4 0,6 0 0,-5 4 0,7-4 0,-8-1 0,-2 4 0,0-3 0,-5-1 0,5 4 0,-34-4 0,10 6 0,-13 0 0,10 0 0,17 0 0,-7 0 0,0 0 0,7 0 0,-6 0 0,-2 0 0,9 0 0,-8 0 0,0 0 0,7 0 0,-17 0 0,17 0 0,-17 0 0,18 0 0,-8 0 0,-1 0 0,9 0 0,-8 0 0,9 0 0,-9 0 0,7 0 0,-7 0 0,10 0 0,-1 0 0,1 0 0,-1 0 0,-9 0 0,7 0 0,-7 0 0,10 0 0,-28 0 0,21 0 0,-21 0 0,18 7 0,7-5 0,-7 5 0,10-7 0,-1 5 0,1-3 0,8 4 0,-7-6 0,14 0 0,-13 6 0,5-5 0,-7 5 0,7-6 0,-5 0 0,5 6 0,-8-5 0,1 5 0,0-6 0,-1 6 0,1-5 0,-1 5 0,1-6 0,-1 6 0,1-5 0,-10 5 0,7-6 0,-7 6 0,10-5 0,-1 5 0,1-6 0,-1 6 0,1-4 0,0 3 0,-1-5 0,1 6 0,0-4 0,-1 9 0,1-9 0,-10 4 0,14-2 0,-12-2 0,16 2 0,-9 2 0,1-4 0,-1 4 0,1-1 0,-1-3 0,1 4 0,7-1 0,-5-4 0,5 4 0,-7 0 0,-1-3 0,8 4 0,-5-6 0,5 0 0,0 0 0,-5 6 0,13-5 0,-6 5 0,0-6 0,-1 0 0,-1 0 0,-15 0 0,13 0 0,-16 0 0,19 5 0,-7-4 0,7 4 0,-9-5 0,1 0 0,-1 5 0,1-3 0,-1 4 0,1-6 0,-10 0 0,7 0 0,-17 0 0,8 0 0,-1 0 0,-6 0 0,6 0 0,-9 0 0,0 0 0,0 0 0,0 0 0,0 0 0,0 0 0,-1 0 0,-10 0 0,8 0 0,-20 0 0,20 0 0,-9 0 0,0 0 0,9 0 0,-8 0 0,-1 0 0,9 0 0,-9 0 0,22 0 0,-8 0 0,8 0 0,-1 0 0,-7 0 0,17 0 0,-7 0 0,0 0 0,7 0 0,-6 0 0,16 0 0,-6-6 0,14 4 0,-5-3 0,12 5 0,3-4 0,5 3 0,0-3 0,7 4 0,2-4 0,4-7 0,-1-4 0,3-15-1696,7-12 0,-4 18 0,3-3 0</inkml:trace>
</inkml:ink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98F765-D52F-FD4D-AEEF-3B0D85076FA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DF8BB8-75C5-8941-B875-93029A8589A6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944717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eaborn.pydata.org/generated/seaborn.heatmap.html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F8BB8-75C5-8941-B875-93029A8589A6}" type="slidenum">
              <a:rPr lang="en-KZ" smtClean="0"/>
              <a:t>21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648439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Libraries documentation: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DF8BB8-75C5-8941-B875-93029A8589A6}" type="slidenum">
              <a:rPr lang="en-KZ" smtClean="0"/>
              <a:t>23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53974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BA1D4-7E34-3438-D579-8377F79ABB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3E1DD-A27C-90E1-6561-ECFBB6553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83D74-2EDF-2911-B424-989C2F63E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C63DC-DA24-2630-337C-7789F08FE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D3F82-850B-517E-55BE-0F215EEFA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816347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299F3-0E8B-A910-2AD6-0D7BC28EE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CEE5B8-6C0D-78B4-B32F-903A62F11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600D5-7BBC-E0FB-E3E6-FEADFFA6E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65D4F-0CEA-8486-BCBA-17DD0AD0F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9EE1B-7EDE-3C1F-151C-DD8E8D519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347642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CD69B4-2747-F190-8E23-F6F060677D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D5DFEB-9654-3B73-FEC9-16A5A3296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77A7E-10E6-9349-1C4E-CE2F9A79A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C099A-DF89-305A-D07A-40FAA5187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7109C-432E-73C8-D975-213840B5F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382524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52692-908B-BD4C-4638-847BAF51E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7EB62-6339-7A21-7757-6D7BDB334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C62D8-A6D9-FA51-3846-578C5A9BD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645D8-9BA2-A080-CDAB-270095D1D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CDE19-25EA-48C6-CDA0-3F9890067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443341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6A35F-CDA3-3253-BD44-F764D5BB5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8B0550-1191-C3B0-22D8-DBAC3C51AA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969BB-4E1D-C57B-F664-35103DE6F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2FB34-DF68-F307-B002-8079AFA85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7E93E-10F9-B273-FA5D-A2ED7642F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429341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5B9CC-D60E-BDF0-DBD2-9539A8310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4959D-ED42-06CF-5908-3BDDC3B2C5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6CC7DF-F2AD-B982-0D3B-57D31D4356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783F3-60C6-95CD-7A37-75E985D5D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63C67-AC1A-444A-D31E-B4CEF7123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299E4-04D9-D84C-9183-7DCBA4E32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330509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D4777-7153-96C4-6FAA-88691B01B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5E546-BB2F-7169-C3F7-A0F3CD2BB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7AC3C8-58D7-4118-71EC-91C848053B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87216-9CE4-B9CD-3000-3530C47D35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A38F5-7FEC-C7FC-0807-D3B0E8267F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FE691F-D3C3-19CE-7A38-143128DBA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01D835-3614-B010-D4E4-BB828DC75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3CD178-7324-CD1C-2928-5D2F2818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956499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06549-44B7-2BF9-567A-9BC0EF10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FECB87-6360-C8AE-ABF4-428533FF5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770807-D9F1-34F1-2E1C-3D91C354F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65747-2837-825D-2B01-FFF722046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1841413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DA1C0A-53ED-CE48-4544-0CB2ED915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85DEAB-52C3-4AF9-0698-B58256EDB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903CC-53F5-72CF-1F47-0A08DA3B0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24737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BFB87-0565-795C-531D-0F765A86A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9D473-D308-C415-9A3E-CCDB17D6A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201407-2079-FC9F-0918-00FD940B6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480D5-8BD6-10BE-6FEC-DAD745406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477E5-3E69-59D7-38CC-245F5ECCD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526D8-3779-5291-84AF-DD1077F7E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97911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BE81A-8578-F928-53DC-FEACF5D89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4896EF-5081-A9E4-2172-2A108305D0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6150B-39BC-677A-0E40-39397A3A6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EEEDA6-5E3C-C7C0-5968-EF7350903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2386F8-D953-4539-3667-7065D3FE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B51B2-E3F4-9ECB-0F34-09DAD0210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74308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A88F2E-692C-603D-9E0F-1512A4A2B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4FB88-2198-BBF2-6704-F34273D84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F5668-A424-341E-40EE-E452F29CB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E79D0-598B-A74A-BD93-C89910BE189B}" type="datetimeFigureOut">
              <a:rPr lang="en-KZ" smtClean="0"/>
              <a:t>20.07.2022</a:t>
            </a:fld>
            <a:endParaRPr lang="en-K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33EE7-7CDD-0FFB-EB0F-66FBFC517E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759F8-3549-0A7A-9A07-4BF39DA95B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3B8CC-FA80-2B49-988D-08825649CE80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741385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eaborn.pydata.org/generated/seaborn.heatmap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achinelearningmastery.com/standardscaler-and-minmaxscaler-transforms-in-python/" TargetMode="External"/><Relationship Id="rId4" Type="http://schemas.openxmlformats.org/officeDocument/2006/relationships/hyperlink" Target="https://numpy.org/doc/stable/reference/generated/numpy.triu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0.png"/><Relationship Id="rId4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8963E-DBE1-4930-A63D-5B4698269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KZ" b="1" dirty="0">
                <a:solidFill>
                  <a:schemeClr val="tx2"/>
                </a:solidFill>
              </a:rPr>
              <a:t>Correlations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B55A1A-C5D7-5305-79ED-6026B6A63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endParaRPr lang="en-KZ" sz="2000">
              <a:solidFill>
                <a:schemeClr val="tx2"/>
              </a:solidFill>
            </a:endParaRPr>
          </a:p>
        </p:txBody>
      </p:sp>
      <p:pic>
        <p:nvPicPr>
          <p:cNvPr id="7" name="Graphic 6" descr="Upward trend">
            <a:extLst>
              <a:ext uri="{FF2B5EF4-FFF2-40B4-BE49-F238E27FC236}">
                <a16:creationId xmlns:a16="http://schemas.microsoft.com/office/drawing/2014/main" id="{67F2268B-FC74-9B1C-E9FD-16CD8F404B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46959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7912C-9978-5FEE-63F6-E4F2443EF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KZ" sz="4000" dirty="0"/>
              <a:t>But triangular heatmaps are easier to interprete</a:t>
            </a:r>
          </a:p>
        </p:txBody>
      </p:sp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2B08D1F4-7D5C-2F30-A53D-FCAF09DABF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462" y="1576389"/>
            <a:ext cx="6248402" cy="4481512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E749B3-86D6-4723-5CBC-2FF7F078DC78}"/>
              </a:ext>
            </a:extLst>
          </p:cNvPr>
          <p:cNvSpPr txBox="1">
            <a:spLocks/>
          </p:cNvSpPr>
          <p:nvPr/>
        </p:nvSpPr>
        <p:spPr>
          <a:xfrm>
            <a:off x="4267729" y="3021052"/>
            <a:ext cx="2433107" cy="3471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KZ" sz="1600" dirty="0"/>
              <a:t>The values we’ve calculated from before, now are on the heatmap</a:t>
            </a:r>
          </a:p>
          <a:p>
            <a:pPr algn="just"/>
            <a:r>
              <a:rPr lang="en-KZ" sz="1600" dirty="0"/>
              <a:t>Note that the correlation between same variables are always equal to 1</a:t>
            </a:r>
          </a:p>
          <a:p>
            <a:pPr algn="just"/>
            <a:r>
              <a:rPr lang="en-KZ" sz="1600" dirty="0"/>
              <a:t>Note that there are repetitions of the same correlation values (0.96 and 0.96)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8C06C438-132A-2919-C64D-6BAD5F1BD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1230" y="1576389"/>
            <a:ext cx="3752584" cy="362749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32F6530-DDF5-0CDD-F672-CBABF6FFB261}"/>
              </a:ext>
            </a:extLst>
          </p:cNvPr>
          <p:cNvSpPr txBox="1">
            <a:spLocks/>
          </p:cNvSpPr>
          <p:nvPr/>
        </p:nvSpPr>
        <p:spPr>
          <a:xfrm>
            <a:off x="7662867" y="5309393"/>
            <a:ext cx="4214545" cy="2366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600" dirty="0"/>
              <a:t>T</a:t>
            </a:r>
            <a:r>
              <a:rPr lang="en-KZ" sz="1600" dirty="0"/>
              <a:t>riangular heatmap leaves us with only necessary values</a:t>
            </a:r>
          </a:p>
        </p:txBody>
      </p:sp>
    </p:spTree>
    <p:extLst>
      <p:ext uri="{BB962C8B-B14F-4D97-AF65-F5344CB8AC3E}">
        <p14:creationId xmlns:p14="http://schemas.microsoft.com/office/powerpoint/2010/main" val="3016443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09996-ED9E-2917-3DD2-6CDD20946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KZ" sz="4000" dirty="0"/>
              <a:t>Now, let’s have a look at our project heatmap!</a:t>
            </a:r>
          </a:p>
        </p:txBody>
      </p:sp>
      <p:pic>
        <p:nvPicPr>
          <p:cNvPr id="7" name="Content Placeholder 6" descr="Chart, treemap chart&#10;&#10;Description automatically generated">
            <a:extLst>
              <a:ext uri="{FF2B5EF4-FFF2-40B4-BE49-F238E27FC236}">
                <a16:creationId xmlns:a16="http://schemas.microsoft.com/office/drawing/2014/main" id="{14DA6A82-ABE7-C33E-A262-C85A6B32A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1772" y="1063319"/>
            <a:ext cx="5728456" cy="5794681"/>
          </a:xfrm>
        </p:spPr>
      </p:pic>
    </p:spTree>
    <p:extLst>
      <p:ext uri="{BB962C8B-B14F-4D97-AF65-F5344CB8AC3E}">
        <p14:creationId xmlns:p14="http://schemas.microsoft.com/office/powerpoint/2010/main" val="3697695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09996-ED9E-2917-3DD2-6CDD20946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KZ" sz="4000" dirty="0"/>
              <a:t>Now, let’s have a look at our project heatmap!</a:t>
            </a:r>
          </a:p>
        </p:txBody>
      </p:sp>
      <p:pic>
        <p:nvPicPr>
          <p:cNvPr id="9" name="Content Placeholder 8" descr="Chart&#10;&#10;Description automatically generated">
            <a:extLst>
              <a:ext uri="{FF2B5EF4-FFF2-40B4-BE49-F238E27FC236}">
                <a16:creationId xmlns:a16="http://schemas.microsoft.com/office/drawing/2014/main" id="{F3772803-B4E6-F8F9-326C-1FBA5686DC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801" y="1052893"/>
            <a:ext cx="8214666" cy="5635953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3020C60-EAA6-C2A0-CFED-9DDFDFE3032D}"/>
              </a:ext>
            </a:extLst>
          </p:cNvPr>
          <p:cNvSpPr txBox="1">
            <a:spLocks/>
          </p:cNvSpPr>
          <p:nvPr/>
        </p:nvSpPr>
        <p:spPr>
          <a:xfrm>
            <a:off x="9087556" y="1481870"/>
            <a:ext cx="267364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+mj-lt"/>
              </a:rPr>
              <a:t>Do you see highly correlated features?</a:t>
            </a:r>
          </a:p>
          <a:p>
            <a:pPr algn="just"/>
            <a:r>
              <a:rPr lang="en-US" sz="2000" dirty="0">
                <a:latin typeface="+mj-lt"/>
              </a:rPr>
              <a:t>Name at least two features with more than 90% of correlation</a:t>
            </a:r>
            <a:endParaRPr lang="en-KZ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04803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4455-5C8D-B715-0BDE-263A4D431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9969"/>
            <a:ext cx="10515600" cy="1325563"/>
          </a:xfrm>
        </p:spPr>
        <p:txBody>
          <a:bodyPr/>
          <a:lstStyle/>
          <a:p>
            <a:pPr algn="ctr"/>
            <a:r>
              <a:rPr lang="en-KZ" dirty="0"/>
              <a:t>Why do even we care about correlations?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2BD26-0CA4-DFF7-CAB2-F6EF428D0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general, it is recommended to avoid having correlated features in your dataset. </a:t>
            </a:r>
          </a:p>
          <a:p>
            <a:r>
              <a:rPr lang="en-US" dirty="0"/>
              <a:t>Indeed, a group of highly correlated features will not bring additional information (or just very few), but will increase the complexity of the algorithm, thus increasing the risk of errors. </a:t>
            </a:r>
          </a:p>
          <a:p>
            <a:endParaRPr lang="en-US" dirty="0"/>
          </a:p>
          <a:p>
            <a:pPr marL="0" indent="0" algn="r">
              <a:buNone/>
            </a:pPr>
            <a:r>
              <a:rPr lang="en-US" sz="2000" i="1" dirty="0"/>
              <a:t>(Depending on the features and the model, correlated features might not always harm the performance of the model but that is a real risk)</a:t>
            </a:r>
            <a:endParaRPr lang="en-KZ" sz="2000" i="1" dirty="0"/>
          </a:p>
        </p:txBody>
      </p:sp>
    </p:spTree>
    <p:extLst>
      <p:ext uri="{BB962C8B-B14F-4D97-AF65-F5344CB8AC3E}">
        <p14:creationId xmlns:p14="http://schemas.microsoft.com/office/powerpoint/2010/main" val="1863006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Content Placeholder 17" descr="Chart, scatter chart&#10;&#10;Description automatically generated">
            <a:extLst>
              <a:ext uri="{FF2B5EF4-FFF2-40B4-BE49-F238E27FC236}">
                <a16:creationId xmlns:a16="http://schemas.microsoft.com/office/drawing/2014/main" id="{ED1BDD73-ADA5-49E9-4698-D6030FD35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57"/>
          <a:stretch/>
        </p:blipFill>
        <p:spPr>
          <a:xfrm>
            <a:off x="838200" y="2268187"/>
            <a:ext cx="3514725" cy="3303938"/>
          </a:xfr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7F9817B0-AA9A-C4BC-6A70-0EC260298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363" y="2219325"/>
            <a:ext cx="3511550" cy="3352800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BD05A99E-2606-7F83-899A-A2459579E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8938" y="2219325"/>
            <a:ext cx="3344863" cy="3352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800243-78C8-800C-B7E7-B80564A52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KZ" sz="2200" dirty="0">
                <a:solidFill>
                  <a:schemeClr val="bg1"/>
                </a:solidFill>
              </a:rPr>
              <a:t>Also, there are 3 types of correlations: positive, negative, and no correlation</a:t>
            </a:r>
          </a:p>
        </p:txBody>
      </p:sp>
    </p:spTree>
    <p:extLst>
      <p:ext uri="{BB962C8B-B14F-4D97-AF65-F5344CB8AC3E}">
        <p14:creationId xmlns:p14="http://schemas.microsoft.com/office/powerpoint/2010/main" val="4240405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CBEBC-6B3F-44AF-6637-9F23D9AD2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Code syntax: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C573317-2597-D152-D357-DC4241510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2747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+mj-lt"/>
              </a:rPr>
              <a:t>L</a:t>
            </a:r>
            <a:r>
              <a:rPr lang="en-KZ" sz="1800" dirty="0">
                <a:latin typeface="+mj-lt"/>
              </a:rPr>
              <a:t>ine 6 in details:</a:t>
            </a:r>
          </a:p>
          <a:p>
            <a:r>
              <a:rPr lang="en-US" sz="1800" dirty="0">
                <a:latin typeface="+mj-lt"/>
              </a:rPr>
              <a:t>c</a:t>
            </a:r>
            <a:r>
              <a:rPr lang="en-KZ" sz="1800" dirty="0">
                <a:latin typeface="+mj-lt"/>
              </a:rPr>
              <a:t>orr_proj = dataframe (table of correlations)</a:t>
            </a:r>
          </a:p>
          <a:p>
            <a:r>
              <a:rPr lang="en-US" sz="1800" dirty="0">
                <a:latin typeface="+mj-lt"/>
              </a:rPr>
              <a:t>m</a:t>
            </a:r>
            <a:r>
              <a:rPr lang="en-KZ" sz="1800" dirty="0">
                <a:latin typeface="+mj-lt"/>
              </a:rPr>
              <a:t>ask = array of True/False values for correlations (True if we don’t want to display it, False if we want to display it)</a:t>
            </a:r>
          </a:p>
          <a:p>
            <a:r>
              <a:rPr lang="en-US" sz="1800" dirty="0">
                <a:latin typeface="+mj-lt"/>
              </a:rPr>
              <a:t>l</a:t>
            </a:r>
            <a:r>
              <a:rPr lang="en-KZ" sz="1800" dirty="0">
                <a:latin typeface="+mj-lt"/>
              </a:rPr>
              <a:t>inewidths = </a:t>
            </a:r>
            <a:r>
              <a:rPr lang="en-US" sz="1800" dirty="0">
                <a:latin typeface="+mj-lt"/>
              </a:rPr>
              <a:t>width of the lines that will divide each cell</a:t>
            </a:r>
          </a:p>
          <a:p>
            <a:r>
              <a:rPr lang="en-US" sz="1800" dirty="0" err="1">
                <a:latin typeface="+mj-lt"/>
              </a:rPr>
              <a:t>annot</a:t>
            </a:r>
            <a:r>
              <a:rPr lang="en-US" sz="1800" dirty="0">
                <a:latin typeface="+mj-lt"/>
              </a:rPr>
              <a:t> = if True, write the data value in each cell</a:t>
            </a:r>
          </a:p>
          <a:p>
            <a:r>
              <a:rPr lang="en-KZ" sz="1800" dirty="0">
                <a:latin typeface="+mj-lt"/>
              </a:rPr>
              <a:t>fmt = </a:t>
            </a:r>
            <a:r>
              <a:rPr lang="en-US" sz="1800" dirty="0">
                <a:latin typeface="+mj-lt"/>
              </a:rPr>
              <a:t>string formatting code to use when adding annotations</a:t>
            </a:r>
            <a:endParaRPr lang="en-KZ" sz="1800" dirty="0">
              <a:latin typeface="+mj-lt"/>
            </a:endParaRPr>
          </a:p>
        </p:txBody>
      </p:sp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8668A44D-0CBB-A02F-C117-C875B384E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4013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932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C36E1-7DAE-F01C-0995-D58C3C91A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We went from this</a:t>
            </a:r>
          </a:p>
        </p:txBody>
      </p:sp>
      <p:pic>
        <p:nvPicPr>
          <p:cNvPr id="4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C1FFB0B9-A6C1-EB03-1520-CAE35262D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097" y="1778502"/>
            <a:ext cx="7457805" cy="5079498"/>
          </a:xfrm>
          <a:prstGeom prst="rect">
            <a:avLst/>
          </a:prstGeom>
        </p:spPr>
      </p:pic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BBBDF545-BB3E-F166-8BC2-AD014DA18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486" y="226580"/>
            <a:ext cx="61087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472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C36E1-7DAE-F01C-0995-D58C3C91A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2055" y="188992"/>
            <a:ext cx="2417618" cy="1325563"/>
          </a:xfrm>
        </p:spPr>
        <p:txBody>
          <a:bodyPr/>
          <a:lstStyle/>
          <a:p>
            <a:r>
              <a:rPr lang="en-KZ" dirty="0"/>
              <a:t>To this</a:t>
            </a:r>
          </a:p>
        </p:txBody>
      </p:sp>
      <p:pic>
        <p:nvPicPr>
          <p:cNvPr id="5" name="Content Placeholder 8" descr="Chart&#10;&#10;Description automatically generated">
            <a:extLst>
              <a:ext uri="{FF2B5EF4-FFF2-40B4-BE49-F238E27FC236}">
                <a16:creationId xmlns:a16="http://schemas.microsoft.com/office/drawing/2014/main" id="{438C889D-A511-8894-99FD-55E148C12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916" y="1116327"/>
            <a:ext cx="8214666" cy="5635953"/>
          </a:xfr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E20F6A9A-87E1-CEA8-6B91-C0391EC296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023"/>
          <a:stretch/>
        </p:blipFill>
        <p:spPr>
          <a:xfrm>
            <a:off x="3977334" y="803355"/>
            <a:ext cx="8214666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4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BA227-269A-820D-86AD-49E89B09E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KZ" dirty="0"/>
              <a:t>Scaling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7B7D3F-246A-732E-4130-C83F04C7E6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3783435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828D1E49-2A21-4A83-A0E0-FB1597B4B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0" name="Group 1039">
            <a:extLst>
              <a:ext uri="{FF2B5EF4-FFF2-40B4-BE49-F238E27FC236}">
                <a16:creationId xmlns:a16="http://schemas.microsoft.com/office/drawing/2014/main" id="{088B852E-5494-418B-A833-75CF016A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041" name="Freeform 5">
              <a:extLst>
                <a:ext uri="{FF2B5EF4-FFF2-40B4-BE49-F238E27FC236}">
                  <a16:creationId xmlns:a16="http://schemas.microsoft.com/office/drawing/2014/main" id="{DF31E3C1-1A46-4329-9F80-B576692FE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6">
              <a:extLst>
                <a:ext uri="{FF2B5EF4-FFF2-40B4-BE49-F238E27FC236}">
                  <a16:creationId xmlns:a16="http://schemas.microsoft.com/office/drawing/2014/main" id="{294B4592-99CA-47B1-816F-CE2D44F65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7">
              <a:extLst>
                <a:ext uri="{FF2B5EF4-FFF2-40B4-BE49-F238E27FC236}">
                  <a16:creationId xmlns:a16="http://schemas.microsoft.com/office/drawing/2014/main" id="{BF690E4C-72F8-4AC5-AF99-562763CC6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8">
              <a:extLst>
                <a:ext uri="{FF2B5EF4-FFF2-40B4-BE49-F238E27FC236}">
                  <a16:creationId xmlns:a16="http://schemas.microsoft.com/office/drawing/2014/main" id="{F834CDD4-CAB8-4ACC-9AAC-5399C743D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9">
              <a:extLst>
                <a:ext uri="{FF2B5EF4-FFF2-40B4-BE49-F238E27FC236}">
                  <a16:creationId xmlns:a16="http://schemas.microsoft.com/office/drawing/2014/main" id="{1AEB045A-6821-475B-A28E-047437ABE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10">
              <a:extLst>
                <a:ext uri="{FF2B5EF4-FFF2-40B4-BE49-F238E27FC236}">
                  <a16:creationId xmlns:a16="http://schemas.microsoft.com/office/drawing/2014/main" id="{D9B790C0-3D34-4626-BAFB-6EB473F40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11">
              <a:extLst>
                <a:ext uri="{FF2B5EF4-FFF2-40B4-BE49-F238E27FC236}">
                  <a16:creationId xmlns:a16="http://schemas.microsoft.com/office/drawing/2014/main" id="{EDA4D87F-91A4-4628-9A6E-F01820A7E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12">
              <a:extLst>
                <a:ext uri="{FF2B5EF4-FFF2-40B4-BE49-F238E27FC236}">
                  <a16:creationId xmlns:a16="http://schemas.microsoft.com/office/drawing/2014/main" id="{045DAB88-124C-459C-A889-DAE9C9BE2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13">
              <a:extLst>
                <a:ext uri="{FF2B5EF4-FFF2-40B4-BE49-F238E27FC236}">
                  <a16:creationId xmlns:a16="http://schemas.microsoft.com/office/drawing/2014/main" id="{85D44010-1DAA-4CAC-B83F-7E3E8C455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14">
              <a:extLst>
                <a:ext uri="{FF2B5EF4-FFF2-40B4-BE49-F238E27FC236}">
                  <a16:creationId xmlns:a16="http://schemas.microsoft.com/office/drawing/2014/main" id="{E8C01D66-5C93-4A2E-AA74-DE97574EA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15">
              <a:extLst>
                <a:ext uri="{FF2B5EF4-FFF2-40B4-BE49-F238E27FC236}">
                  <a16:creationId xmlns:a16="http://schemas.microsoft.com/office/drawing/2014/main" id="{E2E1A6E1-6C4A-47D3-81E2-9F8624F1B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16">
              <a:extLst>
                <a:ext uri="{FF2B5EF4-FFF2-40B4-BE49-F238E27FC236}">
                  <a16:creationId xmlns:a16="http://schemas.microsoft.com/office/drawing/2014/main" id="{3E849CB5-4526-49DC-B77B-A20FDB7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17">
              <a:extLst>
                <a:ext uri="{FF2B5EF4-FFF2-40B4-BE49-F238E27FC236}">
                  <a16:creationId xmlns:a16="http://schemas.microsoft.com/office/drawing/2014/main" id="{5A18C8A4-FB2A-44C1-93D3-26C6DDFE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18">
              <a:extLst>
                <a:ext uri="{FF2B5EF4-FFF2-40B4-BE49-F238E27FC236}">
                  <a16:creationId xmlns:a16="http://schemas.microsoft.com/office/drawing/2014/main" id="{85D014FD-8C5A-4071-B19E-4910AAB61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19">
              <a:extLst>
                <a:ext uri="{FF2B5EF4-FFF2-40B4-BE49-F238E27FC236}">
                  <a16:creationId xmlns:a16="http://schemas.microsoft.com/office/drawing/2014/main" id="{A37D7262-3596-4026-9AD4-E94332E52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20">
              <a:extLst>
                <a:ext uri="{FF2B5EF4-FFF2-40B4-BE49-F238E27FC236}">
                  <a16:creationId xmlns:a16="http://schemas.microsoft.com/office/drawing/2014/main" id="{187E37E0-AAC3-4B33-AF36-334ACCBD3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21">
              <a:extLst>
                <a:ext uri="{FF2B5EF4-FFF2-40B4-BE49-F238E27FC236}">
                  <a16:creationId xmlns:a16="http://schemas.microsoft.com/office/drawing/2014/main" id="{409758BB-8A0E-4BEB-BC0C-F410AD98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22">
              <a:extLst>
                <a:ext uri="{FF2B5EF4-FFF2-40B4-BE49-F238E27FC236}">
                  <a16:creationId xmlns:a16="http://schemas.microsoft.com/office/drawing/2014/main" id="{97C4EFE2-9D25-4978-BD9A-873B49270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23">
              <a:extLst>
                <a:ext uri="{FF2B5EF4-FFF2-40B4-BE49-F238E27FC236}">
                  <a16:creationId xmlns:a16="http://schemas.microsoft.com/office/drawing/2014/main" id="{9CCAF82A-A0E0-4B55-A97B-EFFAE79AF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24">
              <a:extLst>
                <a:ext uri="{FF2B5EF4-FFF2-40B4-BE49-F238E27FC236}">
                  <a16:creationId xmlns:a16="http://schemas.microsoft.com/office/drawing/2014/main" id="{4F800DD8-3954-4F73-8807-16F1CFAC1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Freeform 25">
              <a:extLst>
                <a:ext uri="{FF2B5EF4-FFF2-40B4-BE49-F238E27FC236}">
                  <a16:creationId xmlns:a16="http://schemas.microsoft.com/office/drawing/2014/main" id="{84E1C91A-4B06-4852-918C-6380FA98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C1D300-973D-011A-18C7-62D4DF992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342604"/>
            <a:ext cx="10488547" cy="1190912"/>
          </a:xfrm>
        </p:spPr>
        <p:txBody>
          <a:bodyPr>
            <a:normAutofit/>
          </a:bodyPr>
          <a:lstStyle/>
          <a:p>
            <a:pPr algn="ctr"/>
            <a:r>
              <a:rPr lang="en-KZ" sz="4000" dirty="0"/>
              <a:t>What is scaling and why do we need it?</a:t>
            </a:r>
          </a:p>
        </p:txBody>
      </p:sp>
      <p:sp>
        <p:nvSpPr>
          <p:cNvPr id="1063" name="Rectangle 1062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rgbClr val="6EA4D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caling vs. Normalizing Data – Towards AI">
            <a:extLst>
              <a:ext uri="{FF2B5EF4-FFF2-40B4-BE49-F238E27FC236}">
                <a16:creationId xmlns:a16="http://schemas.microsoft.com/office/drawing/2014/main" id="{84A56870-2010-69C0-1BBF-4252BF3F1E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4" t="5047" r="2744" b="5348"/>
          <a:stretch/>
        </p:blipFill>
        <p:spPr bwMode="auto">
          <a:xfrm>
            <a:off x="1103257" y="2847642"/>
            <a:ext cx="4626864" cy="2483513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42C1A-7204-33EB-F1EF-B6DCE849D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0703" y="2228850"/>
            <a:ext cx="5028928" cy="3699669"/>
          </a:xfrm>
        </p:spPr>
        <p:txBody>
          <a:bodyPr anchor="ctr">
            <a:normAutofit/>
          </a:bodyPr>
          <a:lstStyle/>
          <a:p>
            <a:pPr>
              <a:buClr>
                <a:srgbClr val="6EA4D2"/>
              </a:buClr>
            </a:pPr>
            <a:r>
              <a:rPr lang="en-US" sz="1800"/>
              <a:t>Scaling means that you're </a:t>
            </a:r>
            <a:r>
              <a:rPr lang="en-US" sz="1800" b="1"/>
              <a:t>transforming your data so that it fits within a specific scale</a:t>
            </a:r>
            <a:r>
              <a:rPr lang="en-US" sz="1800"/>
              <a:t>, like 0-100 or 0-1</a:t>
            </a:r>
          </a:p>
          <a:p>
            <a:pPr>
              <a:buClr>
                <a:srgbClr val="6EA4D2"/>
              </a:buClr>
            </a:pPr>
            <a:r>
              <a:rPr lang="en-US" sz="1800"/>
              <a:t>Many machine learning algorithms </a:t>
            </a:r>
            <a:r>
              <a:rPr lang="en-US" sz="1800" b="1"/>
              <a:t>perform better </a:t>
            </a:r>
            <a:r>
              <a:rPr lang="en-US" sz="1800"/>
              <a:t>when numerical input variables are scaled to a </a:t>
            </a:r>
            <a:r>
              <a:rPr lang="en-US" sz="1800" b="1"/>
              <a:t>standard range</a:t>
            </a:r>
            <a:r>
              <a:rPr lang="en-US" sz="1800"/>
              <a:t>.</a:t>
            </a:r>
          </a:p>
          <a:p>
            <a:pPr>
              <a:buClr>
                <a:srgbClr val="6EA4D2"/>
              </a:buClr>
            </a:pPr>
            <a:endParaRPr lang="en-KZ" sz="1800"/>
          </a:p>
        </p:txBody>
      </p:sp>
    </p:spTree>
    <p:extLst>
      <p:ext uri="{BB962C8B-B14F-4D97-AF65-F5344CB8AC3E}">
        <p14:creationId xmlns:p14="http://schemas.microsoft.com/office/powerpoint/2010/main" val="3284928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A28C22-EF7E-CA8F-8C3C-43DCC4235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KZ" sz="3200">
                <a:solidFill>
                  <a:schemeClr val="bg1"/>
                </a:solidFill>
              </a:rPr>
              <a:t>What are correlations?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0DE5DBF-4911-25B2-B843-451E4E3AB3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6122386"/>
              </p:ext>
            </p:extLst>
          </p:nvPr>
        </p:nvGraphicFramePr>
        <p:xfrm>
          <a:off x="838200" y="2166938"/>
          <a:ext cx="10515600" cy="3457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59843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49375-6C21-A2C9-565D-0E265C77D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More reasons to do scaling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DB664-1353-B36F-1F65-7737750EC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Input variables may have different units (e.g. feet, kilometers, and hours) that, in turn, may mean the variables have different scales.</a:t>
            </a:r>
          </a:p>
          <a:p>
            <a:pPr fontAlgn="base"/>
            <a:r>
              <a:rPr lang="en-US" dirty="0"/>
              <a:t>Differences in the scales across input variables may increase the difficulty of the problem being modeled. </a:t>
            </a:r>
          </a:p>
          <a:p>
            <a:pPr fontAlgn="base"/>
            <a:r>
              <a:rPr lang="en-US" dirty="0"/>
              <a:t>For example, if our input variables are given in thousands of units, the model will learn large weight values, which increases the risk of larger errors </a:t>
            </a:r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2340362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E11A9C6C-96C2-B0A2-D7FE-D183FF04EA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1062"/>
          <a:stretch/>
        </p:blipFill>
        <p:spPr>
          <a:xfrm>
            <a:off x="544513" y="2384425"/>
            <a:ext cx="4762500" cy="3216275"/>
          </a:xfr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ED13DC63-109B-4988-7B04-CC693D2E0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189" y="2400808"/>
            <a:ext cx="4672011" cy="31998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94BC5B-629C-A856-BDD5-CB70E482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KZ" dirty="0"/>
              <a:t>For our project, we want to convert this: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F6F1C6D4-DD04-5386-FBFC-836C6D7CA72C}"/>
              </a:ext>
            </a:extLst>
          </p:cNvPr>
          <p:cNvSpPr/>
          <p:nvPr/>
        </p:nvSpPr>
        <p:spPr>
          <a:xfrm>
            <a:off x="5397500" y="3761835"/>
            <a:ext cx="1397000" cy="477838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Z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67A5C8-9940-EA82-F1EA-14D6DF224356}"/>
              </a:ext>
            </a:extLst>
          </p:cNvPr>
          <p:cNvSpPr txBox="1"/>
          <p:nvPr/>
        </p:nvSpPr>
        <p:spPr>
          <a:xfrm>
            <a:off x="2304789" y="6052998"/>
            <a:ext cx="77598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Z" dirty="0"/>
              <a:t>Did you notice how </a:t>
            </a:r>
            <a:r>
              <a:rPr lang="en-US" b="1" i="1" dirty="0" err="1"/>
              <a:t>fractal_dimension_se</a:t>
            </a:r>
            <a:r>
              <a:rPr lang="en-US" b="1" i="1" dirty="0"/>
              <a:t> </a:t>
            </a:r>
            <a:r>
              <a:rPr lang="en-US" dirty="0"/>
              <a:t>and </a:t>
            </a:r>
            <a:r>
              <a:rPr lang="en-US" b="1" i="1" dirty="0" err="1"/>
              <a:t>area_worst</a:t>
            </a:r>
            <a:r>
              <a:rPr lang="en-US" b="1" i="1" dirty="0"/>
              <a:t> </a:t>
            </a:r>
            <a:r>
              <a:rPr lang="en-US" dirty="0"/>
              <a:t>differ for 10</a:t>
            </a:r>
            <a:r>
              <a:rPr lang="en-US" baseline="30000" dirty="0"/>
              <a:t>6</a:t>
            </a:r>
            <a:r>
              <a:rPr lang="en-US" dirty="0"/>
              <a:t> units? </a:t>
            </a:r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1500646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8ABA3-69C7-D842-13F2-296480A1C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33" y="37297"/>
            <a:ext cx="10515600" cy="1325563"/>
          </a:xfrm>
        </p:spPr>
        <p:txBody>
          <a:bodyPr/>
          <a:lstStyle/>
          <a:p>
            <a:r>
              <a:rPr lang="en-KZ" dirty="0"/>
              <a:t>So that our data distribution changes like this:</a:t>
            </a: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C2E0BFBD-6818-2AF7-2D4B-9E7DD820D8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05" b="52988"/>
          <a:stretch/>
        </p:blipFill>
        <p:spPr>
          <a:xfrm>
            <a:off x="7525969" y="3944152"/>
            <a:ext cx="3855060" cy="2407488"/>
          </a:xfrm>
          <a:prstGeom prst="rect">
            <a:avLst/>
          </a:prstGeom>
        </p:spPr>
      </p:pic>
      <p:pic>
        <p:nvPicPr>
          <p:cNvPr id="11" name="Content Placeholder 10" descr="Chart&#10;&#10;Description automatically generated">
            <a:extLst>
              <a:ext uri="{FF2B5EF4-FFF2-40B4-BE49-F238E27FC236}">
                <a16:creationId xmlns:a16="http://schemas.microsoft.com/office/drawing/2014/main" id="{ACBE80A5-CE20-5D11-6839-CC6DF4ADA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6552" b="52988"/>
          <a:stretch/>
        </p:blipFill>
        <p:spPr>
          <a:xfrm>
            <a:off x="937258" y="1266749"/>
            <a:ext cx="3960000" cy="2503599"/>
          </a:xfrm>
        </p:spPr>
      </p:pic>
      <p:pic>
        <p:nvPicPr>
          <p:cNvPr id="12" name="Content Placeholder 10" descr="Chart&#10;&#10;Description automatically generated">
            <a:extLst>
              <a:ext uri="{FF2B5EF4-FFF2-40B4-BE49-F238E27FC236}">
                <a16:creationId xmlns:a16="http://schemas.microsoft.com/office/drawing/2014/main" id="{B5FEB6F9-E895-722A-B4F8-36C8B6F068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793" r="36552"/>
          <a:stretch/>
        </p:blipFill>
        <p:spPr>
          <a:xfrm>
            <a:off x="7496807" y="1299023"/>
            <a:ext cx="3960000" cy="2407488"/>
          </a:xfrm>
          <a:prstGeom prst="rect">
            <a:avLst/>
          </a:prstGeom>
        </p:spPr>
      </p:pic>
      <p:pic>
        <p:nvPicPr>
          <p:cNvPr id="13" name="Picture 12" descr="Chart, histogram&#10;&#10;Description automatically generated">
            <a:extLst>
              <a:ext uri="{FF2B5EF4-FFF2-40B4-BE49-F238E27FC236}">
                <a16:creationId xmlns:a16="http://schemas.microsoft.com/office/drawing/2014/main" id="{61CBB479-23DB-E761-1D1E-42861B116F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793"/>
          <a:stretch/>
        </p:blipFill>
        <p:spPr>
          <a:xfrm>
            <a:off x="818840" y="4048142"/>
            <a:ext cx="3727760" cy="2327990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1BF274ED-30D7-810E-1E9F-0F9676A70A6B}"/>
              </a:ext>
            </a:extLst>
          </p:cNvPr>
          <p:cNvSpPr/>
          <p:nvPr/>
        </p:nvSpPr>
        <p:spPr>
          <a:xfrm>
            <a:off x="5046199" y="2293987"/>
            <a:ext cx="2301667" cy="41755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Z" dirty="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86AE820-77D6-D654-4A62-6B3AE979431F}"/>
              </a:ext>
            </a:extLst>
          </p:cNvPr>
          <p:cNvSpPr/>
          <p:nvPr/>
        </p:nvSpPr>
        <p:spPr>
          <a:xfrm>
            <a:off x="5046199" y="4846623"/>
            <a:ext cx="2301667" cy="41755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3462181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AB897-FB9F-97FB-E8F7-0ED41432F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F6096-B21E-5758-6145-BC83EDAE5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KZ" dirty="0"/>
              <a:t>Documentation: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https://seaborn.pydata.org/generated/seaborn.heatmap.html</a:t>
            </a:r>
            <a:endParaRPr lang="en-US" dirty="0"/>
          </a:p>
          <a:p>
            <a:r>
              <a:rPr lang="en-US" dirty="0">
                <a:hlinkClick r:id="rId4"/>
              </a:rPr>
              <a:t>https://numpy.org/doc/stable/reference/generated/numpy.triu.html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KZ" dirty="0"/>
              <a:t>Article on scaling:</a:t>
            </a:r>
            <a:endParaRPr lang="en-US" dirty="0"/>
          </a:p>
          <a:p>
            <a:r>
              <a:rPr lang="en-US" dirty="0">
                <a:hlinkClick r:id="rId5"/>
              </a:rPr>
              <a:t>https://machinelearningmastery.com/standardscaler-and-minmaxscaler-transforms-in-python/</a:t>
            </a:r>
            <a:r>
              <a:rPr lang="en-US" dirty="0"/>
              <a:t> </a:t>
            </a:r>
          </a:p>
          <a:p>
            <a:endParaRPr lang="en-KZ" dirty="0"/>
          </a:p>
          <a:p>
            <a:endParaRPr lang="en-KZ" dirty="0"/>
          </a:p>
          <a:p>
            <a:endParaRPr lang="en-KZ" dirty="0"/>
          </a:p>
        </p:txBody>
      </p:sp>
    </p:spTree>
    <p:extLst>
      <p:ext uri="{BB962C8B-B14F-4D97-AF65-F5344CB8AC3E}">
        <p14:creationId xmlns:p14="http://schemas.microsoft.com/office/powerpoint/2010/main" val="626503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B5E05-5980-704C-FE29-D7584857C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For example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8A0A754-1589-A6A0-7968-72AEFD0066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5972774"/>
              </p:ext>
            </p:extLst>
          </p:nvPr>
        </p:nvGraphicFramePr>
        <p:xfrm>
          <a:off x="838198" y="1825625"/>
          <a:ext cx="4557891" cy="4079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06780">
                  <a:extLst>
                    <a:ext uri="{9D8B030D-6E8A-4147-A177-3AD203B41FA5}">
                      <a16:colId xmlns:a16="http://schemas.microsoft.com/office/drawing/2014/main" val="20344909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6338370"/>
                    </a:ext>
                  </a:extLst>
                </a:gridCol>
                <a:gridCol w="1061155">
                  <a:extLst>
                    <a:ext uri="{9D8B030D-6E8A-4147-A177-3AD203B41FA5}">
                      <a16:colId xmlns:a16="http://schemas.microsoft.com/office/drawing/2014/main" val="3223229224"/>
                    </a:ext>
                  </a:extLst>
                </a:gridCol>
                <a:gridCol w="1873956">
                  <a:extLst>
                    <a:ext uri="{9D8B030D-6E8A-4147-A177-3AD203B41FA5}">
                      <a16:colId xmlns:a16="http://schemas.microsoft.com/office/drawing/2014/main" val="29001882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sz="1600" b="0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sz="1600" b="0" dirty="0"/>
                        <a:t>difficulty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sz="1600" b="0" dirty="0"/>
                        <a:t>efficiency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c</a:t>
                      </a:r>
                      <a:r>
                        <a:rPr lang="en-KZ" sz="1600" b="0" dirty="0"/>
                        <a:t>overed material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03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328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450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79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5967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545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670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284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512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2862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105996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4737C78-C941-F98F-110D-D319CBBF7A7E}"/>
              </a:ext>
            </a:extLst>
          </p:cNvPr>
          <p:cNvSpPr txBox="1">
            <a:spLocks/>
          </p:cNvSpPr>
          <p:nvPr/>
        </p:nvSpPr>
        <p:spPr>
          <a:xfrm>
            <a:off x="6197600" y="1698802"/>
            <a:ext cx="515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Z" sz="2400" dirty="0"/>
              <a:t>Let’s say that there’s a 10 day course on programming and tasks’ </a:t>
            </a:r>
            <a:r>
              <a:rPr lang="en-KZ" sz="2400"/>
              <a:t>difficulty varies </a:t>
            </a:r>
            <a:r>
              <a:rPr lang="en-KZ" sz="2400" dirty="0"/>
              <a:t>from 1 to 5. </a:t>
            </a:r>
          </a:p>
          <a:p>
            <a:r>
              <a:rPr lang="en-KZ" sz="2400" dirty="0"/>
              <a:t>Students’ efficiency/average grades is also measured out of 100%.  </a:t>
            </a:r>
          </a:p>
          <a:p>
            <a:r>
              <a:rPr lang="en-KZ" sz="2400" dirty="0"/>
              <a:t>Covered material is measured in the number of pages covered </a:t>
            </a:r>
          </a:p>
          <a:p>
            <a:endParaRPr lang="en-KZ" sz="2400" dirty="0"/>
          </a:p>
        </p:txBody>
      </p:sp>
    </p:spTree>
    <p:extLst>
      <p:ext uri="{BB962C8B-B14F-4D97-AF65-F5344CB8AC3E}">
        <p14:creationId xmlns:p14="http://schemas.microsoft.com/office/powerpoint/2010/main" val="2504555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B5E05-5980-704C-FE29-D7584857C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Let’s see how it looks like</a:t>
            </a:r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1F39A0A4-A209-72BB-80D8-8FF58C5A4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7" y="2995370"/>
            <a:ext cx="8328901" cy="327900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91536C0-1A2E-0206-06DE-002083729649}"/>
              </a:ext>
            </a:extLst>
          </p:cNvPr>
          <p:cNvSpPr txBox="1">
            <a:spLocks/>
          </p:cNvSpPr>
          <p:nvPr/>
        </p:nvSpPr>
        <p:spPr>
          <a:xfrm>
            <a:off x="838199" y="1669807"/>
            <a:ext cx="6899031" cy="8389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Z" sz="2400" dirty="0"/>
              <a:t>What are your observations?</a:t>
            </a:r>
          </a:p>
          <a:p>
            <a:r>
              <a:rPr lang="en-KZ" sz="2400" dirty="0"/>
              <a:t>Do you see any correlations?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5F6D160A-7856-D33E-C8F7-82763C79B1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0792709"/>
              </p:ext>
            </p:extLst>
          </p:nvPr>
        </p:nvGraphicFramePr>
        <p:xfrm>
          <a:off x="8665043" y="1690688"/>
          <a:ext cx="3146779" cy="4287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01535">
                  <a:extLst>
                    <a:ext uri="{9D8B030D-6E8A-4147-A177-3AD203B41FA5}">
                      <a16:colId xmlns:a16="http://schemas.microsoft.com/office/drawing/2014/main" val="2034490900"/>
                    </a:ext>
                  </a:extLst>
                </a:gridCol>
                <a:gridCol w="618836">
                  <a:extLst>
                    <a:ext uri="{9D8B030D-6E8A-4147-A177-3AD203B41FA5}">
                      <a16:colId xmlns:a16="http://schemas.microsoft.com/office/drawing/2014/main" val="2816338370"/>
                    </a:ext>
                  </a:extLst>
                </a:gridCol>
                <a:gridCol w="732624">
                  <a:extLst>
                    <a:ext uri="{9D8B030D-6E8A-4147-A177-3AD203B41FA5}">
                      <a16:colId xmlns:a16="http://schemas.microsoft.com/office/drawing/2014/main" val="3223229224"/>
                    </a:ext>
                  </a:extLst>
                </a:gridCol>
                <a:gridCol w="1293784">
                  <a:extLst>
                    <a:ext uri="{9D8B030D-6E8A-4147-A177-3AD203B41FA5}">
                      <a16:colId xmlns:a16="http://schemas.microsoft.com/office/drawing/2014/main" val="29001882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sz="1600" b="0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sz="1600" b="0" dirty="0"/>
                        <a:t>diff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sz="1600" b="0" dirty="0"/>
                        <a:t>eff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c</a:t>
                      </a:r>
                      <a:r>
                        <a:rPr lang="en-KZ" sz="1600" b="0" dirty="0"/>
                        <a:t>overed </a:t>
                      </a:r>
                    </a:p>
                    <a:p>
                      <a:pPr algn="ctr"/>
                      <a:r>
                        <a:rPr lang="en-KZ" sz="1600" b="0" dirty="0"/>
                        <a:t>material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03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328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450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79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5967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545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670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284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512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2862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105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213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B5E05-5980-704C-FE29-D7584857C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Let’s see how it looks like</a:t>
            </a:r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1F39A0A4-A209-72BB-80D8-8FF58C5A4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7" y="2995370"/>
            <a:ext cx="8328901" cy="327900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91536C0-1A2E-0206-06DE-002083729649}"/>
              </a:ext>
            </a:extLst>
          </p:cNvPr>
          <p:cNvSpPr txBox="1">
            <a:spLocks/>
          </p:cNvSpPr>
          <p:nvPr/>
        </p:nvSpPr>
        <p:spPr>
          <a:xfrm>
            <a:off x="838199" y="1564393"/>
            <a:ext cx="6899031" cy="13255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KZ" sz="2400" dirty="0"/>
              <a:t>As diffculty goes up, the covered material increases</a:t>
            </a:r>
          </a:p>
          <a:p>
            <a:r>
              <a:rPr lang="en-KZ" sz="2400" dirty="0"/>
              <a:t>As difficulty goes up, the efficiency decreases</a:t>
            </a:r>
          </a:p>
          <a:p>
            <a:r>
              <a:rPr lang="en-KZ" sz="2400" dirty="0"/>
              <a:t>As covered material increases, the efficiency decreases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5F6D160A-7856-D33E-C8F7-82763C79B16F}"/>
              </a:ext>
            </a:extLst>
          </p:cNvPr>
          <p:cNvGraphicFramePr>
            <a:graphicFrameLocks/>
          </p:cNvGraphicFramePr>
          <p:nvPr/>
        </p:nvGraphicFramePr>
        <p:xfrm>
          <a:off x="8665043" y="1690688"/>
          <a:ext cx="3146779" cy="4287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01535">
                  <a:extLst>
                    <a:ext uri="{9D8B030D-6E8A-4147-A177-3AD203B41FA5}">
                      <a16:colId xmlns:a16="http://schemas.microsoft.com/office/drawing/2014/main" val="2034490900"/>
                    </a:ext>
                  </a:extLst>
                </a:gridCol>
                <a:gridCol w="618836">
                  <a:extLst>
                    <a:ext uri="{9D8B030D-6E8A-4147-A177-3AD203B41FA5}">
                      <a16:colId xmlns:a16="http://schemas.microsoft.com/office/drawing/2014/main" val="2816338370"/>
                    </a:ext>
                  </a:extLst>
                </a:gridCol>
                <a:gridCol w="732624">
                  <a:extLst>
                    <a:ext uri="{9D8B030D-6E8A-4147-A177-3AD203B41FA5}">
                      <a16:colId xmlns:a16="http://schemas.microsoft.com/office/drawing/2014/main" val="3223229224"/>
                    </a:ext>
                  </a:extLst>
                </a:gridCol>
                <a:gridCol w="1293784">
                  <a:extLst>
                    <a:ext uri="{9D8B030D-6E8A-4147-A177-3AD203B41FA5}">
                      <a16:colId xmlns:a16="http://schemas.microsoft.com/office/drawing/2014/main" val="29001882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sz="1600" b="0" dirty="0"/>
                        <a:t>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sz="1600" b="0" dirty="0"/>
                        <a:t>diff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sz="1600" b="0" dirty="0"/>
                        <a:t>eff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c</a:t>
                      </a:r>
                      <a:r>
                        <a:rPr lang="en-KZ" sz="1600" b="0" dirty="0"/>
                        <a:t>overed </a:t>
                      </a:r>
                    </a:p>
                    <a:p>
                      <a:pPr algn="ctr"/>
                      <a:r>
                        <a:rPr lang="en-KZ" sz="1600" b="0" dirty="0"/>
                        <a:t>material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03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328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450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79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5967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545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670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284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512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2862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Z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105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0697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651378AC-B896-8448-85E8-63CF0FD7E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20913"/>
            <a:ext cx="3498850" cy="3348038"/>
          </a:xfrm>
          <a:prstGeom prst="rect">
            <a:avLst/>
          </a:prstGeom>
        </p:spPr>
      </p:pic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A6C6DF08-4D4C-4886-A787-10CF1CEC1E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08488" y="2220913"/>
            <a:ext cx="3476625" cy="3348038"/>
          </a:xfr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FDBDFF95-720A-E2E6-E627-A00F45AABD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6550" y="2220913"/>
            <a:ext cx="3397250" cy="33480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9107A-407B-1D63-2372-6F7FD8BC5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KZ" sz="3200">
                <a:solidFill>
                  <a:schemeClr val="bg1"/>
                </a:solidFill>
              </a:rPr>
              <a:t>Now, what if we plot only 2 features and compare them?</a:t>
            </a:r>
          </a:p>
        </p:txBody>
      </p:sp>
    </p:spTree>
    <p:extLst>
      <p:ext uri="{BB962C8B-B14F-4D97-AF65-F5344CB8AC3E}">
        <p14:creationId xmlns:p14="http://schemas.microsoft.com/office/powerpoint/2010/main" val="2501659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475EDC48-24D1-9E5F-7C34-961252BDA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38375"/>
            <a:ext cx="3452813" cy="3314700"/>
          </a:xfr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082921A9-97C8-F962-2F2E-AB22F0343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0987" y="2238375"/>
            <a:ext cx="3452813" cy="3314700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394990E4-4CA6-FB2F-D529-B9FBAC586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3243" y="2238375"/>
            <a:ext cx="3465513" cy="3314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887FC3-4750-2373-2521-41240F258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KZ" sz="3200">
                <a:solidFill>
                  <a:schemeClr val="bg1"/>
                </a:solidFill>
              </a:rPr>
              <a:t>What if we try to predict the directions of the line?</a:t>
            </a:r>
          </a:p>
        </p:txBody>
      </p:sp>
    </p:spTree>
    <p:extLst>
      <p:ext uri="{BB962C8B-B14F-4D97-AF65-F5344CB8AC3E}">
        <p14:creationId xmlns:p14="http://schemas.microsoft.com/office/powerpoint/2010/main" val="3159357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836D-DBD1-073F-18B3-78156A144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OK, we see that they are correlated. </a:t>
            </a:r>
            <a:br>
              <a:rPr lang="en-KZ" dirty="0"/>
            </a:br>
            <a:r>
              <a:rPr lang="en-KZ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C02C0-7FB6-55CF-A140-2D2260235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95800" cy="1877394"/>
          </a:xfrm>
        </p:spPr>
        <p:txBody>
          <a:bodyPr/>
          <a:lstStyle/>
          <a:p>
            <a:pPr marL="0" indent="0" algn="just">
              <a:buNone/>
            </a:pPr>
            <a:r>
              <a:rPr lang="en-KZ" dirty="0"/>
              <a:t>To measure how well correlated the features are, we will calulate the Pearson correlation!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618EFC-EE71-CDCB-A46B-FF9BA35C7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3818" y="1690688"/>
            <a:ext cx="6968182" cy="175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0B0CEC-1664-C3D9-17C4-83DD0FD29C6B}"/>
              </a:ext>
            </a:extLst>
          </p:cNvPr>
          <p:cNvSpPr txBox="1">
            <a:spLocks/>
          </p:cNvSpPr>
          <p:nvPr/>
        </p:nvSpPr>
        <p:spPr>
          <a:xfrm>
            <a:off x="6311154" y="3750517"/>
            <a:ext cx="5257799" cy="20409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 = Pearson correlation coefficient</a:t>
            </a:r>
          </a:p>
          <a:p>
            <a:r>
              <a:rPr lang="en-US" dirty="0"/>
              <a:t>x and y =  variable values (</a:t>
            </a:r>
            <a:r>
              <a:rPr lang="en-US" sz="2600" i="1" dirty="0"/>
              <a:t>e.g., 'difficulty', 'efficiency’ values</a:t>
            </a:r>
            <a:r>
              <a:rPr lang="en-US" dirty="0"/>
              <a:t>)</a:t>
            </a:r>
          </a:p>
          <a:p>
            <a:r>
              <a:rPr lang="en-US" dirty="0"/>
              <a:t>m</a:t>
            </a:r>
            <a:r>
              <a:rPr lang="en-KZ" baseline="-25000" dirty="0"/>
              <a:t>x  </a:t>
            </a:r>
            <a:r>
              <a:rPr lang="en-KZ" dirty="0"/>
              <a:t>and m</a:t>
            </a:r>
            <a:r>
              <a:rPr lang="en-KZ" baseline="-25000" dirty="0"/>
              <a:t>y</a:t>
            </a:r>
            <a:r>
              <a:rPr lang="en-KZ" dirty="0"/>
              <a:t> are means for each variable </a:t>
            </a:r>
            <a:endParaRPr lang="en-KZ" baseline="-25000" dirty="0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06F8F86E-A3DD-C2F8-FAC8-F26572DC6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90" y="3953182"/>
            <a:ext cx="5257799" cy="242825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1A39C09E-7C32-E94C-4C54-ED766D31A3E7}"/>
                  </a:ext>
                </a:extLst>
              </p14:cNvPr>
              <p14:cNvContentPartPr/>
              <p14:nvPr/>
            </p14:nvContentPartPr>
            <p14:xfrm>
              <a:off x="192862" y="5835284"/>
              <a:ext cx="5688720" cy="796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1A39C09E-7C32-E94C-4C54-ED766D31A3E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4222" y="5826644"/>
                <a:ext cx="5706360" cy="81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5095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7912C-9978-5FEE-63F6-E4F2443EF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Z" dirty="0"/>
              <a:t>But even better is visualize!</a:t>
            </a:r>
          </a:p>
        </p:txBody>
      </p:sp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2B08D1F4-7D5C-2F30-A53D-FCAF09DABF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461" y="1576388"/>
            <a:ext cx="6691313" cy="4729651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E749B3-86D6-4723-5CBC-2FF7F078DC78}"/>
              </a:ext>
            </a:extLst>
          </p:cNvPr>
          <p:cNvSpPr txBox="1">
            <a:spLocks/>
          </p:cNvSpPr>
          <p:nvPr/>
        </p:nvSpPr>
        <p:spPr>
          <a:xfrm>
            <a:off x="4910667" y="3167808"/>
            <a:ext cx="2433107" cy="3471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KZ" sz="1600" dirty="0"/>
              <a:t>The values we’ve calculated from before, now are on the heatmap</a:t>
            </a:r>
          </a:p>
          <a:p>
            <a:pPr algn="just"/>
            <a:r>
              <a:rPr lang="en-KZ" sz="1600" dirty="0"/>
              <a:t>Note that the correlation between same variables are always equal to 1</a:t>
            </a:r>
          </a:p>
        </p:txBody>
      </p:sp>
    </p:spTree>
    <p:extLst>
      <p:ext uri="{BB962C8B-B14F-4D97-AF65-F5344CB8AC3E}">
        <p14:creationId xmlns:p14="http://schemas.microsoft.com/office/powerpoint/2010/main" val="2770430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4272</TotalTime>
  <Words>901</Words>
  <Application>Microsoft Macintosh PowerPoint</Application>
  <PresentationFormat>Widescreen</PresentationFormat>
  <Paragraphs>206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Correlations</vt:lpstr>
      <vt:lpstr>What are correlations?</vt:lpstr>
      <vt:lpstr>For example</vt:lpstr>
      <vt:lpstr>Let’s see how it looks like</vt:lpstr>
      <vt:lpstr>Let’s see how it looks like</vt:lpstr>
      <vt:lpstr>Now, what if we plot only 2 features and compare them?</vt:lpstr>
      <vt:lpstr>What if we try to predict the directions of the line?</vt:lpstr>
      <vt:lpstr>OK, we see that they are correlated.  What’s next?</vt:lpstr>
      <vt:lpstr>But even better is visualize!</vt:lpstr>
      <vt:lpstr>But triangular heatmaps are easier to interprete</vt:lpstr>
      <vt:lpstr>Now, let’s have a look at our project heatmap!</vt:lpstr>
      <vt:lpstr>Now, let’s have a look at our project heatmap!</vt:lpstr>
      <vt:lpstr>Why do even we care about correlations?</vt:lpstr>
      <vt:lpstr>Also, there are 3 types of correlations: positive, negative, and no correlation</vt:lpstr>
      <vt:lpstr>Code syntax:</vt:lpstr>
      <vt:lpstr>We went from this</vt:lpstr>
      <vt:lpstr>To this</vt:lpstr>
      <vt:lpstr>Scaling</vt:lpstr>
      <vt:lpstr>What is scaling and why do we need it?</vt:lpstr>
      <vt:lpstr>More reasons to do scaling</vt:lpstr>
      <vt:lpstr>For our project, we want to convert this:</vt:lpstr>
      <vt:lpstr>So that our data distribution changes like this: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Correlations</dc:title>
  <dc:creator>Karly Kussainova</dc:creator>
  <cp:lastModifiedBy>Karly Kussainova</cp:lastModifiedBy>
  <cp:revision>11</cp:revision>
  <dcterms:created xsi:type="dcterms:W3CDTF">2022-07-15T18:56:42Z</dcterms:created>
  <dcterms:modified xsi:type="dcterms:W3CDTF">2022-07-21T15:57:32Z</dcterms:modified>
</cp:coreProperties>
</file>

<file path=docProps/thumbnail.jpeg>
</file>